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5" r:id="rId3"/>
    <p:sldId id="266" r:id="rId5"/>
    <p:sldId id="267" r:id="rId6"/>
  </p:sldIdLst>
  <p:sldSz cx="7559675" cy="1069149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4123"/>
    <a:srgbClr val="E3E5E6"/>
    <a:srgbClr val="FFFFFF"/>
    <a:srgbClr val="EE222B"/>
    <a:srgbClr val="ED222A"/>
    <a:srgbClr val="BFBFBF"/>
    <a:srgbClr val="0D0D0D"/>
    <a:srgbClr val="22212F"/>
    <a:srgbClr val="E72028"/>
    <a:srgbClr val="F5A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3255"/>
        <p:guide pos="241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7955" y="1143000"/>
            <a:ext cx="2182091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743350" y="1425706"/>
            <a:ext cx="6076276" cy="4007694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96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743350" y="5551274"/>
            <a:ext cx="6076276" cy="22957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985" spc="200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77256" y="1206799"/>
            <a:ext cx="6804000" cy="8548626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743350" y="3872982"/>
            <a:ext cx="6076276" cy="158848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96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743350" y="5551274"/>
            <a:ext cx="6076276" cy="735305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98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56" y="948600"/>
            <a:ext cx="6801768" cy="110015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77256" y="2323789"/>
            <a:ext cx="6801768" cy="742040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34453" y="6000316"/>
            <a:ext cx="4817268" cy="1195573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64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234453" y="7195888"/>
            <a:ext cx="4817268" cy="1352737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49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2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56" y="948600"/>
            <a:ext cx="6801768" cy="110015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77256" y="2340628"/>
            <a:ext cx="3210024" cy="740357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975697" y="2340628"/>
            <a:ext cx="3210024" cy="740357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56" y="948600"/>
            <a:ext cx="6801768" cy="110015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77256" y="2228368"/>
            <a:ext cx="3312709" cy="59498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65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77256" y="2890704"/>
            <a:ext cx="3312709" cy="685349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866656" y="2216719"/>
            <a:ext cx="3312709" cy="59498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65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866656" y="2890704"/>
            <a:ext cx="3312709" cy="685349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56" y="948600"/>
            <a:ext cx="6801768" cy="110015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77256" y="2424824"/>
            <a:ext cx="3244920" cy="7184662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325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937748" y="2424824"/>
            <a:ext cx="3241276" cy="7184662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325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6346382" y="1425706"/>
            <a:ext cx="647362" cy="7841385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315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67000" y="1425706"/>
            <a:ext cx="5685626" cy="7841385"/>
          </a:xfrm>
        </p:spPr>
        <p:txBody>
          <a:bodyPr vert="eaVert" lIns="46800" tIns="46800" rIns="46800" bIns="46800"/>
          <a:lstStyle>
            <a:lvl1pPr marL="189230" indent="-189230">
              <a:spcAft>
                <a:spcPts val="1000"/>
              </a:spcAft>
              <a:defRPr spc="300"/>
            </a:lvl1pPr>
            <a:lvl2pPr marL="567055" indent="-189230">
              <a:defRPr spc="300"/>
            </a:lvl2pPr>
            <a:lvl3pPr marL="944880" indent="-189230">
              <a:defRPr spc="300"/>
            </a:lvl3pPr>
            <a:lvl4pPr marL="1322705" indent="-189230">
              <a:defRPr spc="300"/>
            </a:lvl4pPr>
            <a:lvl5pPr marL="1701165" indent="-18923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377256" y="948600"/>
            <a:ext cx="6801768" cy="110015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77256" y="2323789"/>
            <a:ext cx="6801768" cy="7420409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379488" y="9845233"/>
            <a:ext cx="1674213" cy="493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82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552244" y="9845233"/>
            <a:ext cx="2455512" cy="493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82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5504811" y="9845233"/>
            <a:ext cx="1674213" cy="493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82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fontAlgn="auto" latinLnBrk="0" hangingPunct="1">
        <a:lnSpc>
          <a:spcPct val="100000"/>
        </a:lnSpc>
        <a:spcBef>
          <a:spcPct val="0"/>
        </a:spcBef>
        <a:buNone/>
        <a:defRPr sz="297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89230" indent="-189230" algn="l" defTabSz="75628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49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567055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330960" algn="l"/>
          <a:tab pos="1330960" algn="l"/>
          <a:tab pos="1330960" algn="l"/>
          <a:tab pos="1330960" algn="l"/>
        </a:tabLst>
        <a:defRPr sz="132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944880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32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322705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1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701165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1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3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image" Target="../media/image2.png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6.xml"/><Relationship Id="rId4" Type="http://schemas.openxmlformats.org/officeDocument/2006/relationships/image" Target="../media/image2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文本框 49"/>
          <p:cNvSpPr txBox="1"/>
          <p:nvPr/>
        </p:nvSpPr>
        <p:spPr>
          <a:xfrm>
            <a:off x="4003675" y="2845435"/>
            <a:ext cx="3496310" cy="1783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- Universal Input: </a:t>
            </a:r>
            <a:r>
              <a:rPr lang="en-US" sz="1100" dirty="0">
                <a:latin typeface="Calibri" panose="020F0502020204030204" charset="0"/>
                <a:cs typeface="Calibri" panose="020F0502020204030204" charset="0"/>
              </a:rPr>
              <a:t>100-240</a:t>
            </a:r>
            <a:r>
              <a:rPr sz="1100" dirty="0">
                <a:latin typeface="Calibri" panose="020F0502020204030204" charset="0"/>
                <a:cs typeface="Calibri" panose="020F0502020204030204" charset="0"/>
              </a:rPr>
              <a:t>V</a:t>
            </a:r>
            <a:r>
              <a:rPr lang="en-US" sz="1100" dirty="0">
                <a:latin typeface="Calibri" panose="020F0502020204030204" charset="0"/>
                <a:cs typeface="Calibri" panose="020F0502020204030204" charset="0"/>
              </a:rPr>
              <a:t>/200-240V</a:t>
            </a:r>
            <a:r>
              <a:rPr sz="1100" dirty="0">
                <a:latin typeface="Calibri" panose="020F0502020204030204" charset="0"/>
                <a:cs typeface="Calibri" panose="020F0502020204030204" charset="0"/>
              </a:rPr>
              <a:t> AC 50</a:t>
            </a:r>
            <a:r>
              <a:rPr lang="en-US" sz="1100" dirty="0">
                <a:latin typeface="Calibri" panose="020F0502020204030204" charset="0"/>
                <a:cs typeface="Calibri" panose="020F0502020204030204" charset="0"/>
              </a:rPr>
              <a:t>-60</a:t>
            </a:r>
            <a:r>
              <a:rPr sz="1100" dirty="0">
                <a:latin typeface="Calibri" panose="020F0502020204030204" charset="0"/>
                <a:cs typeface="Calibri" panose="020F0502020204030204" charset="0"/>
              </a:rPr>
              <a:t>Hz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- RoHS Compliance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- EMI Standard EN55015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- Safety Standard: EN61347-1, EN61347-2-13, UL8750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- Inrush current&lt;65A AC230V/50Hz 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- High efficiency &amp; low power consumption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- Short Circuit, Over Current and Over 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1100" dirty="0">
                <a:latin typeface="Calibri" panose="020F0502020204030204" charset="0"/>
                <a:cs typeface="Calibri" panose="020F0502020204030204" charset="0"/>
              </a:rPr>
              <a:t>  </a:t>
            </a:r>
            <a:r>
              <a:rPr sz="1100" dirty="0">
                <a:latin typeface="Calibri" panose="020F0502020204030204" charset="0"/>
                <a:cs typeface="Calibri" panose="020F0502020204030204" charset="0"/>
              </a:rPr>
              <a:t>Voltage</a:t>
            </a:r>
            <a:r>
              <a:rPr lang="en-US" sz="1100" dirty="0"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sz="1100" dirty="0">
                <a:latin typeface="Calibri" panose="020F0502020204030204" charset="0"/>
                <a:cs typeface="Calibri" panose="020F0502020204030204" charset="0"/>
              </a:rPr>
              <a:t>Protection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- Over temperature protection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  <a:p>
            <a:pPr indent="0" algn="l">
              <a:buFont typeface="Arial" panose="020B0604020202020204" pitchFamily="34" charset="0"/>
              <a:buNone/>
            </a:pPr>
            <a:r>
              <a:rPr sz="1100" dirty="0">
                <a:latin typeface="Calibri" panose="020F0502020204030204" charset="0"/>
                <a:cs typeface="Calibri" panose="020F0502020204030204" charset="0"/>
              </a:rPr>
              <a:t>- 100% full load burn-in test</a:t>
            </a:r>
            <a:endParaRPr sz="1100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4019550" y="4949825"/>
            <a:ext cx="932815" cy="260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11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A</a:t>
            </a:r>
            <a:r>
              <a:rPr lang="zh-CN" altLang="en-US" sz="11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pplication</a:t>
            </a:r>
            <a:endParaRPr lang="zh-CN" altLang="en-US" sz="1100" b="1" dirty="0">
              <a:latin typeface="Swis721 BT" panose="020B0504020202020204" charset="0"/>
              <a:cs typeface="Swis721 BT" panose="020B0504020202020204" charset="0"/>
            </a:endParaRPr>
          </a:p>
        </p:txBody>
      </p:sp>
      <p:pic>
        <p:nvPicPr>
          <p:cNvPr id="85" name="图片 84" descr="证书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6405" y="5269230"/>
            <a:ext cx="2858770" cy="37020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391785" y="658495"/>
            <a:ext cx="143002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LED</a:t>
            </a:r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 Power </a:t>
            </a:r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Supply</a:t>
            </a:r>
            <a:endParaRPr lang="en-US" altLang="zh-CN" sz="1400" dirty="0">
              <a:solidFill>
                <a:schemeClr val="bg1">
                  <a:lumMod val="85000"/>
                </a:schemeClr>
              </a:solidFill>
              <a:latin typeface="Swis721 Cn BT" panose="020B0506020202030204" charset="0"/>
              <a:cs typeface="Swis721 Cn BT" panose="020B0506020202030204" charset="0"/>
              <a:sym typeface="+mn-ea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2022475" y="973455"/>
            <a:ext cx="5092700" cy="1460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7114540" y="982980"/>
            <a:ext cx="0" cy="25082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文本框 1"/>
          <p:cNvSpPr txBox="1"/>
          <p:nvPr/>
        </p:nvSpPr>
        <p:spPr>
          <a:xfrm>
            <a:off x="224898" y="1102373"/>
            <a:ext cx="1998980" cy="3371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1600" b="1" dirty="0">
                <a:solidFill>
                  <a:srgbClr val="FF0000"/>
                </a:solidFill>
                <a:latin typeface="DIN" charset="0"/>
                <a:cs typeface="DIN" charset="0"/>
                <a:sym typeface="+mn-ea"/>
              </a:rPr>
              <a:t>YSL100B</a:t>
            </a:r>
            <a:r>
              <a:rPr lang="en-US" altLang="zh-CN" sz="1600" b="1" dirty="0">
                <a:solidFill>
                  <a:schemeClr val="tx1"/>
                </a:solidFill>
                <a:latin typeface="DIN" charset="0"/>
                <a:cs typeface="DIN" charset="0"/>
                <a:sym typeface="+mn-ea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DIN" charset="0"/>
                <a:cs typeface="DIN" charset="0"/>
                <a:sym typeface="+mn-ea"/>
              </a:rPr>
              <a:t>SERIES</a:t>
            </a:r>
            <a:endParaRPr lang="en-US" altLang="zh-CN" sz="1600" dirty="0">
              <a:solidFill>
                <a:schemeClr val="tx1"/>
              </a:solidFill>
              <a:latin typeface="DIN" charset="0"/>
              <a:cs typeface="DIN" charset="0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 flipV="1">
            <a:off x="306705" y="935355"/>
            <a:ext cx="1696720" cy="57600"/>
          </a:xfrm>
          <a:prstGeom prst="rect">
            <a:avLst/>
          </a:prstGeom>
          <a:solidFill>
            <a:srgbClr val="EE2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3994150" y="1715770"/>
            <a:ext cx="3099435" cy="598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Input</a:t>
            </a:r>
            <a:r>
              <a: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:</a:t>
            </a:r>
            <a:r>
              <a:rPr lang="en-US" altLang="zh-CN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 </a:t>
            </a:r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100-240</a:t>
            </a:r>
            <a:r>
              <a: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VAC</a:t>
            </a:r>
            <a:r>
              <a:rPr lang="en-US" altLang="zh-CN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/200-240V</a:t>
            </a:r>
            <a:r>
              <a: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 50</a:t>
            </a:r>
            <a:r>
              <a:rPr lang="en-US" altLang="zh-CN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-60</a:t>
            </a:r>
            <a:r>
              <a: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Hz</a:t>
            </a:r>
            <a:endParaRPr lang="zh-CN" alt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Swis721 BT" panose="020B0504020202020204" charset="0"/>
              <a:cs typeface="Swis721 BT" panose="020B0504020202020204" charset="0"/>
            </a:endParaRPr>
          </a:p>
          <a:p>
            <a:r>
              <a: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Output Voltage: </a:t>
            </a:r>
            <a:r>
              <a:rPr lang="en-US" altLang="zh-CN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12</a:t>
            </a:r>
            <a:r>
              <a: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V</a:t>
            </a:r>
            <a:r>
              <a:rPr lang="en-US" altLang="zh-CN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,24V,36V, 48</a:t>
            </a:r>
            <a:r>
              <a: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V </a:t>
            </a:r>
            <a:endParaRPr lang="zh-CN" alt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Swis721 BT" panose="020B0504020202020204" charset="0"/>
              <a:cs typeface="Swis721 BT" panose="020B0504020202020204" charset="0"/>
            </a:endParaRPr>
          </a:p>
          <a:p>
            <a:r>
              <a: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Rated Power:</a:t>
            </a:r>
            <a:r>
              <a:rPr lang="en-US" altLang="zh-CN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 </a:t>
            </a:r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100</a:t>
            </a:r>
            <a:r>
              <a:rPr lang="zh-CN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W max</a:t>
            </a:r>
            <a:endParaRPr lang="zh-CN" altLang="en-US" sz="1100" b="1" dirty="0">
              <a:solidFill>
                <a:schemeClr val="tx1">
                  <a:lumMod val="85000"/>
                  <a:lumOff val="15000"/>
                </a:schemeClr>
              </a:solidFill>
              <a:latin typeface="Swis721 BT" panose="020B0504020202020204" charset="0"/>
              <a:cs typeface="Swis721 BT" panose="020B0504020202020204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3994093" y="2604763"/>
            <a:ext cx="761365" cy="260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1100" b="1" dirty="0">
                <a:solidFill>
                  <a:schemeClr val="tx1"/>
                </a:solidFill>
                <a:latin typeface="Swis721 BT" panose="020B0504020202020204" charset="0"/>
                <a:cs typeface="Swis721 BT" panose="020B0504020202020204" charset="0"/>
                <a:sym typeface="+mn-ea"/>
              </a:rPr>
              <a:t>Features</a:t>
            </a:r>
            <a:endParaRPr lang="zh-CN" altLang="en-US" sz="1100" b="1" dirty="0">
              <a:solidFill>
                <a:schemeClr val="tx1"/>
              </a:solidFill>
              <a:latin typeface="Swis721 BT" panose="020B0504020202020204" charset="0"/>
              <a:cs typeface="Swis721 BT" panose="020B0504020202020204" charset="0"/>
              <a:sym typeface="+mn-ea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4085590" y="2442210"/>
            <a:ext cx="2865120" cy="1016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09492" y="5234940"/>
            <a:ext cx="1938553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00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charset="0"/>
                <a:cs typeface="Calibri" panose="020F0502020204030204" charset="0"/>
              </a:rPr>
              <a:t>LED lights bring</a:t>
            </a:r>
            <a:endParaRPr lang="zh-CN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LED indoor lighting</a:t>
            </a:r>
            <a:endParaRPr lang="zh-CN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LED decorative lighting</a:t>
            </a:r>
            <a:endParaRPr lang="zh-CN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LED building lighting</a:t>
            </a:r>
            <a:endParaRPr lang="zh-CN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6" name="图片 5" descr="YINGJIAO-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" y="342265"/>
            <a:ext cx="1715770" cy="368300"/>
          </a:xfrm>
          <a:prstGeom prst="rect">
            <a:avLst/>
          </a:prstGeom>
        </p:spPr>
      </p:pic>
      <p:pic>
        <p:nvPicPr>
          <p:cNvPr id="3" name="图片 2" descr="GB{}K]N846WF{~FZO$MDLHW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9380" y="6908165"/>
            <a:ext cx="5098415" cy="257365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69702" y="7075978"/>
            <a:ext cx="84275" cy="9469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2083" y="6994518"/>
            <a:ext cx="2191385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12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Dimensions and </a:t>
            </a:r>
            <a:r>
              <a:rPr lang="en-US" altLang="zh-CN" sz="12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I</a:t>
            </a:r>
            <a:r>
              <a:rPr lang="zh-CN" altLang="en-US" sz="12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nstallation</a:t>
            </a:r>
            <a:endParaRPr lang="zh-CN" altLang="en-US" sz="1200" b="1" dirty="0">
              <a:latin typeface="Swis721 BT" panose="020B0504020202020204" charset="0"/>
              <a:cs typeface="Swis721 BT" panose="020B050402020202020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466090" y="7289800"/>
            <a:ext cx="6627495" cy="8255"/>
          </a:xfrm>
          <a:prstGeom prst="line">
            <a:avLst/>
          </a:prstGeom>
          <a:ln w="17780" cmpd="sng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图片 10" descr="YSL20B,40B,60B,100B-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05" y="2228850"/>
            <a:ext cx="3413760" cy="216789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327025" y="1762760"/>
          <a:ext cx="6969130" cy="811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110"/>
                <a:gridCol w="1224915"/>
                <a:gridCol w="1243330"/>
                <a:gridCol w="1122045"/>
                <a:gridCol w="1122365"/>
                <a:gridCol w="2"/>
                <a:gridCol w="1122363"/>
              </a:tblGrid>
              <a:tr h="515620">
                <a:tc gridSpan="2">
                  <a:txBody>
                    <a:bodyPr/>
                    <a:p>
                      <a:pPr indent="0" algn="l">
                        <a:buNone/>
                      </a:pPr>
                      <a:r>
                        <a:rPr lang="en-US" altLang="en-US" sz="1000" dirty="0">
                          <a:ln>
                            <a:noFill/>
                          </a:ln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 MODEL DETAIL SPEC.</a:t>
                      </a:r>
                      <a:endParaRPr lang="en-US" altLang="en-US" sz="10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marL="127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000" b="0" dirty="0" smtClean="0">
                          <a:solidFill>
                            <a:schemeClr val="tx1"/>
                          </a:solidFill>
                          <a:latin typeface="Swis721 Cn BT" panose="020B0506020202030204" charset="0"/>
                          <a:cs typeface="Swis721 Cn BT" panose="020B0506020202030204" charset="0"/>
                        </a:rPr>
                        <a:t>YSL100B-1208300</a:t>
                      </a:r>
                      <a:endParaRPr lang="en-US" altLang="en-US" sz="1000" b="0" dirty="0" smtClean="0">
                        <a:solidFill>
                          <a:schemeClr val="tx1"/>
                        </a:solidFill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127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000" b="0" dirty="0" smtClean="0">
                          <a:solidFill>
                            <a:schemeClr val="tx1"/>
                          </a:solidFill>
                          <a:latin typeface="Swis721 Cn BT" panose="020B0506020202030204" charset="0"/>
                          <a:cs typeface="Swis721 Cn BT" panose="020B0506020202030204" charset="0"/>
                        </a:rPr>
                        <a:t>YSL100B-2404160</a:t>
                      </a:r>
                      <a:endParaRPr lang="en-US" altLang="en-US" sz="1000" b="0" dirty="0" smtClean="0">
                        <a:solidFill>
                          <a:schemeClr val="tx1"/>
                        </a:solidFill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127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000" b="0" dirty="0" smtClean="0">
                          <a:solidFill>
                            <a:schemeClr val="tx1"/>
                          </a:solidFill>
                          <a:latin typeface="Swis721 Cn BT" panose="020B0506020202030204" charset="0"/>
                          <a:cs typeface="Swis721 Cn BT" panose="020B0506020202030204" charset="0"/>
                        </a:rPr>
                        <a:t>YSL100B-3602700</a:t>
                      </a:r>
                      <a:endParaRPr lang="en-US" altLang="en-US" sz="1000" b="0" dirty="0" smtClean="0">
                        <a:solidFill>
                          <a:schemeClr val="tx1"/>
                        </a:solidFill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127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cPr marL="127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000" b="0" dirty="0" smtClean="0">
                          <a:solidFill>
                            <a:schemeClr val="tx1"/>
                          </a:solidFill>
                          <a:latin typeface="Swis721 Cn BT" panose="020B0506020202030204" charset="0"/>
                          <a:cs typeface="Swis721 Cn BT" panose="020B0506020202030204" charset="0"/>
                        </a:rPr>
                        <a:t>YSL100B-4802080</a:t>
                      </a:r>
                      <a:endParaRPr lang="en-US" altLang="en-US" sz="1000" b="0" dirty="0" smtClean="0">
                        <a:solidFill>
                          <a:schemeClr val="tx1"/>
                        </a:solidFill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127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2090">
                <a:tc rowSpan="6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INPUT</a:t>
                      </a:r>
                      <a:endParaRPr lang="en-US" altLang="en-US" sz="1000" b="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Input Voltage: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000" dirty="0"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100</a:t>
                      </a:r>
                      <a:r>
                        <a:rPr lang="zh-CN" altLang="en-US" sz="1000" dirty="0"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-2</a:t>
                      </a:r>
                      <a:r>
                        <a:rPr lang="en-US" altLang="zh-CN" sz="1000" dirty="0"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40</a:t>
                      </a:r>
                      <a:r>
                        <a:rPr lang="zh-CN" altLang="en-US" sz="1000" dirty="0"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VAC</a:t>
                      </a:r>
                      <a:r>
                        <a:rPr lang="en-US" altLang="zh-CN" sz="1000" dirty="0"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/ 200-240VAC</a:t>
                      </a:r>
                      <a:endParaRPr lang="zh-CN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725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Input Frequency: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000" dirty="0">
                          <a:solidFill>
                            <a:srgbClr val="262626"/>
                          </a:solidFill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50</a:t>
                      </a:r>
                      <a:r>
                        <a:rPr lang="en-US" altLang="zh-CN" sz="1000" dirty="0">
                          <a:solidFill>
                            <a:srgbClr val="262626"/>
                          </a:solidFill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-60</a:t>
                      </a:r>
                      <a:r>
                        <a:rPr lang="zh-CN" altLang="en-US" sz="1000" dirty="0">
                          <a:solidFill>
                            <a:srgbClr val="262626"/>
                          </a:solidFill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Hz</a:t>
                      </a:r>
                      <a:endParaRPr lang="zh-CN" altLang="en-US" sz="1000" dirty="0">
                        <a:solidFill>
                          <a:srgbClr val="262626"/>
                        </a:solidFill>
                        <a:latin typeface="Swis721 Cn BT" panose="020B0506020202030204" charset="0"/>
                        <a:cs typeface="Swis721 Cn BT" panose="020B0506020202030204" charset="0"/>
                        <a:sym typeface="微软雅黑" panose="020B0503020204020204" pitchFamily="34" charset="-122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Inrush Current: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marL="0" marR="0" indent="0" algn="l" defTabSz="7562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 65 Amps max. at 230VAC/50Hz,full load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1300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AC Current: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 0.56A/230VAC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Leakage Current: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＜</a:t>
                      </a:r>
                      <a:r>
                        <a:rPr lang="en-US" altLang="zh-CN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0.35</a:t>
                      </a:r>
                      <a:r>
                        <a:rPr lang="en-US" altLang="zh-CN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mA/240VAC</a:t>
                      </a:r>
                      <a:endParaRPr lang="en-US" altLang="zh-CN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130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Efficiency: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89%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89%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89%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89%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2725"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OUTPUT</a:t>
                      </a:r>
                      <a:endParaRPr lang="en-US" altLang="en-US" sz="1000" b="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DC Voltage: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12V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24V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36V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48V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082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Rated Current: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8300mA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4160mA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2700mA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2080mA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5425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Rated Power: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100W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100W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100W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100W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Voltage Tolerance: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±5.0%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±5.0%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±5.0%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±5.0%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591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Ripple and Noise: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120mVp-p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240mVp-p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360mVp-p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480mVp-p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130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Line Regulation: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±3%                                                                  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4130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Load Regulation: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±5%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6322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Setup, Rise, Hold Up time: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marL="0" marR="0" indent="0" algn="l" defTabSz="7562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1s, 10ms/60ms 230VAC   1000ms, 1ms/25ms 115VAC at full load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76555">
                <a:tc rowSpan="4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ENVIRONMENTAL</a:t>
                      </a:r>
                      <a:endParaRPr lang="en-US" altLang="en-US" sz="1000" b="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Operating Temperature: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-20 ~ +50 (Refer to "Derating Curve")                   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082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Storage Temp: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-40℃ </a:t>
                      </a: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~</a:t>
                      </a: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 85℃                                                                 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725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Storage Humidity: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2</a:t>
                      </a:r>
                      <a:r>
                        <a:rPr lang="zh-CN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0 ~ 95% RH</a:t>
                      </a:r>
                      <a:endParaRPr lang="zh-CN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Working Humidity: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20 ~ 95% RH non-condensing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725"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PROTECTION</a:t>
                      </a:r>
                      <a:endParaRPr lang="en-US" altLang="en-US" sz="1000" b="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Over Load: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Above 105%-130% rated output power</a:t>
                      </a:r>
                      <a:endParaRPr lang="en-US" sz="1000" dirty="0"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63220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Protection type: Hiccup mode, recovers automatically after fault condition is removed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725"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Over Voltage: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12V:13.8 ~ 16.2V  </a:t>
                      </a: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 24V:27.6 ~ 32.4V   36V:41.4~48.6V 48V</a:t>
                      </a:r>
                      <a:r>
                        <a:rPr lang="zh-CN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：</a:t>
                      </a:r>
                      <a:r>
                        <a:rPr lang="en-US" altLang="zh-CN" sz="1000" dirty="0"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55.2~64.8V</a:t>
                      </a: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  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Protection type: Shut down o/p voltage, re-power on to recover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O</a:t>
                      </a:r>
                      <a:r>
                        <a:rPr lang="zh-CN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ver </a:t>
                      </a:r>
                      <a:r>
                        <a:rPr lang="en-US" altLang="zh-CN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T</a:t>
                      </a:r>
                      <a:r>
                        <a:rPr lang="zh-CN" altLang="en-U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emperature</a:t>
                      </a: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: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</a:rPr>
                        <a:t>Shut down o/p voltage, re-power on to recover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347345">
                <a:tc rowSpan="5">
                  <a:txBody>
                    <a:bodyPr/>
                    <a:p>
                      <a:pPr indent="0" algn="l">
                        <a:buNone/>
                      </a:pPr>
                      <a:r>
                        <a:rPr lang="en-US" altLang="en-US" sz="1000" b="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SAFETY &amp;  EMC</a:t>
                      </a:r>
                      <a:endParaRPr lang="en-US" altLang="en-US" sz="1000" b="0" dirty="0"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anchor="ctr" anchorCtr="0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Safety Regulations: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000" dirty="0">
                          <a:latin typeface="Calibri" panose="020F0502020204030204" charset="0"/>
                          <a:cs typeface="Calibri" panose="020F0502020204030204" charset="0"/>
                          <a:sym typeface="微软雅黑" panose="020B0503020204020204" pitchFamily="34" charset="-122"/>
                        </a:rPr>
                        <a:t>EN61347-2-13:2014+A1:2017,EN61347-1:2015;EN62493:2015</a:t>
                      </a:r>
                      <a:endParaRPr lang="en-US" altLang="zh-CN" sz="1000" dirty="0">
                        <a:latin typeface="Calibri" panose="020F0502020204030204" charset="0"/>
                        <a:cs typeface="Calibri" panose="020F0502020204030204" charset="0"/>
                        <a:sym typeface="微软雅黑" panose="020B0503020204020204" pitchFamily="34" charset="-122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Withstand Voltage: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Calibri" panose="020F0502020204030204" charset="0"/>
                          <a:cs typeface="Calibri" panose="020F0502020204030204" charset="0"/>
                          <a:sym typeface="微软雅黑" panose="020B0503020204020204" pitchFamily="34" charset="-122"/>
                        </a:rPr>
                        <a:t>I/P-O/P:3750KVAC     </a:t>
                      </a:r>
                      <a:endParaRPr lang="en-US" altLang="en-US" sz="1000" dirty="0">
                        <a:latin typeface="Calibri" panose="020F0502020204030204" charset="0"/>
                        <a:cs typeface="Calibri" panose="020F0502020204030204" charset="0"/>
                        <a:sym typeface="微软雅黑" panose="020B0503020204020204" pitchFamily="34" charset="-122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725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Harmonic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Calibri" panose="020F0502020204030204" charset="0"/>
                          <a:cs typeface="Calibri" panose="020F0502020204030204" charset="0"/>
                          <a:sym typeface="微软雅黑" panose="020B0503020204020204" pitchFamily="34" charset="-122"/>
                        </a:rPr>
                        <a:t>EN61000-3-2 Class C EN61000-3-3</a:t>
                      </a:r>
                      <a:endParaRPr lang="en-US" altLang="en-US" sz="1000" dirty="0">
                        <a:latin typeface="Calibri" panose="020F0502020204030204" charset="0"/>
                        <a:cs typeface="Calibri" panose="020F0502020204030204" charset="0"/>
                        <a:sym typeface="微软雅黑" panose="020B0503020204020204" pitchFamily="34" charset="-122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altLang="en-US" sz="100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EM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:  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Calibri" panose="020F0502020204030204" charset="0"/>
                        <a:cs typeface="Calibri" panose="020F0502020204030204" charset="0"/>
                        <a:sym typeface="+mn-ea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dirty="0">
                          <a:latin typeface="Calibri" panose="020F0502020204030204" charset="0"/>
                          <a:cs typeface="Calibri" panose="020F0502020204030204" charset="0"/>
                          <a:sym typeface="微软雅黑" panose="020B0503020204020204" pitchFamily="34" charset="-122"/>
                        </a:rPr>
                        <a:t>Compliance to EN55015</a:t>
                      </a:r>
                      <a:endParaRPr lang="en-US" sz="1000" dirty="0">
                        <a:latin typeface="Calibri" panose="020F0502020204030204" charset="0"/>
                        <a:cs typeface="Calibri" panose="020F0502020204030204" charset="0"/>
                        <a:sym typeface="微软雅黑" panose="020B0503020204020204" pitchFamily="34" charset="-122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725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EMS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  <a:sym typeface="+mn-ea"/>
                        </a:rPr>
                        <a:t>：</a:t>
                      </a:r>
                      <a:endParaRPr lang="zh-CN" altLang="en-US" sz="1000" dirty="0">
                        <a:solidFill>
                          <a:schemeClr val="tx1"/>
                        </a:solidFill>
                        <a:latin typeface="Calibri" panose="020F0502020204030204" charset="0"/>
                        <a:cs typeface="Calibri" panose="020F0502020204030204" charset="0"/>
                        <a:sym typeface="+mn-ea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Calibri" panose="020F0502020204030204" charset="0"/>
                          <a:cs typeface="Calibri" panose="020F0502020204030204" charset="0"/>
                          <a:sym typeface="微软雅黑" panose="020B0503020204020204" pitchFamily="34" charset="-122"/>
                        </a:rPr>
                        <a:t>compliance to 61547:2009</a:t>
                      </a:r>
                      <a:endParaRPr lang="en-US" altLang="en-US" sz="1000" dirty="0">
                        <a:latin typeface="Calibri" panose="020F0502020204030204" charset="0"/>
                        <a:cs typeface="Calibri" panose="020F0502020204030204" charset="0"/>
                        <a:sym typeface="微软雅黑" panose="020B0503020204020204" pitchFamily="34" charset="-122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540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rowSpan="4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OTHER</a:t>
                      </a:r>
                      <a:endParaRPr lang="en-US" altLang="en-US" sz="1000" b="0" dirty="0"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anchor="ctr" anchorCtr="0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MTBF</a:t>
                      </a:r>
                      <a:r>
                        <a:rPr lang="en-US" altLang="en-US" sz="1000" b="0" dirty="0">
                          <a:solidFill>
                            <a:schemeClr val="tx1"/>
                          </a:solidFill>
                          <a:latin typeface="Swis721 Cn BT" panose="020B0506020202030204" charset="0"/>
                          <a:cs typeface="Swis721 Cn BT" panose="020B0506020202030204" charset="0"/>
                        </a:rPr>
                        <a:t>: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200,000 Hours Minimum at Full Load at 25℃ Ambient</a:t>
                      </a:r>
                      <a:endParaRPr lang="en-US" altLang="en-US" sz="1000" dirty="0">
                        <a:solidFill>
                          <a:srgbClr val="000000"/>
                        </a:solidFill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0820">
                <a:tc vMerge="1">
                  <a:tcPr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solidFill>
                            <a:schemeClr val="tx1"/>
                          </a:solidFill>
                          <a:latin typeface="Swis721 Cn BT" panose="020B0506020202030204" charset="0"/>
                          <a:cs typeface="Swis721 Cn BT" panose="020B0506020202030204" charset="0"/>
                        </a:rPr>
                        <a:t>Size: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solidFill>
                            <a:srgbClr val="000000"/>
                          </a:solidFill>
                          <a:latin typeface="Swis721 Cn BT" panose="020B0506020202030204" charset="0"/>
                          <a:cs typeface="Swis721 Cn BT" panose="020B0506020202030204" charset="0"/>
                          <a:sym typeface="+mn-ea"/>
                        </a:rPr>
                        <a:t>365*30*28mm</a:t>
                      </a:r>
                      <a:endParaRPr lang="en-US" altLang="en-US" sz="1000" dirty="0">
                        <a:solidFill>
                          <a:srgbClr val="000000"/>
                        </a:solidFill>
                        <a:latin typeface="Swis721 Cn BT" panose="020B0506020202030204" charset="0"/>
                        <a:cs typeface="Swis721 Cn BT" panose="020B0506020202030204" charset="0"/>
                        <a:sym typeface="+mn-ea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755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solidFill>
                            <a:schemeClr val="tx1"/>
                          </a:solidFill>
                          <a:latin typeface="Swis721 Cn BT" panose="020B0506020202030204" charset="0"/>
                          <a:cs typeface="Swis721 Cn BT" panose="020B0506020202030204" charset="0"/>
                        </a:rPr>
                        <a:t>W</a:t>
                      </a:r>
                      <a:r>
                        <a:rPr lang="en-US" altLang="zh-CN" sz="1000" b="0" dirty="0">
                          <a:solidFill>
                            <a:schemeClr val="tx1"/>
                          </a:solidFill>
                          <a:latin typeface="Swis721 Cn BT" panose="020B0506020202030204" charset="0"/>
                          <a:cs typeface="Swis721 Cn BT" panose="020B0506020202030204" charset="0"/>
                        </a:rPr>
                        <a:t>eight: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dirty="0"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320g  / pcs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  <a:sym typeface="微软雅黑" panose="020B0503020204020204" pitchFamily="34" charset="-122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212090">
                <a:tc vMerge="1">
                  <a:tcPr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 dirty="0">
                          <a:solidFill>
                            <a:schemeClr val="tx1"/>
                          </a:solidFill>
                          <a:latin typeface="Swis721 Cn BT" panose="020B0506020202030204" charset="0"/>
                          <a:cs typeface="Swis721 Cn BT" panose="020B0506020202030204" charset="0"/>
                        </a:rPr>
                        <a:t>Packaging:</a:t>
                      </a:r>
                      <a:endParaRPr lang="en-US" altLang="en-US" sz="1000" b="0" dirty="0">
                        <a:solidFill>
                          <a:schemeClr val="tx1"/>
                        </a:solidFill>
                        <a:latin typeface="Swis721 Cn BT" panose="020B0506020202030204" charset="0"/>
                        <a:cs typeface="Swis721 Cn BT" panose="020B0506020202030204" charset="0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sz="1000" dirty="0">
                          <a:latin typeface="Swis721 Cn BT" panose="020B0506020202030204" charset="0"/>
                          <a:cs typeface="Swis721 Cn BT" panose="020B0506020202030204" charset="0"/>
                          <a:sym typeface="微软雅黑" panose="020B0503020204020204" pitchFamily="34" charset="-122"/>
                        </a:rPr>
                        <a:t>100PCS/CTN,37.5*28.5*24cm</a:t>
                      </a:r>
                      <a:endParaRPr lang="en-US" altLang="en-US" sz="1000" dirty="0">
                        <a:latin typeface="Swis721 Cn BT" panose="020B0506020202030204" charset="0"/>
                        <a:cs typeface="Swis721 Cn BT" panose="020B0506020202030204" charset="0"/>
                        <a:sym typeface="微软雅黑" panose="020B0503020204020204" pitchFamily="34" charset="-122"/>
                      </a:endParaRPr>
                    </a:p>
                  </a:txBody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54000" marR="12700" marT="12700" anchor="ctr">
                    <a:lnL w="3175">
                      <a:solidFill>
                        <a:schemeClr val="tx1"/>
                      </a:solidFill>
                      <a:prstDash val="solid"/>
                    </a:lnL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  <a:tc hMerge="1">
                  <a:tcPr marL="12700" marR="12700" marT="12700" anchor="ctr">
                    <a:lnR w="3175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tx1"/>
                      </a:solidFill>
                      <a:prstDash val="solid"/>
                    </a:lnT>
                    <a:lnB w="3175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391785" y="658495"/>
            <a:ext cx="143002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LED</a:t>
            </a:r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 Power </a:t>
            </a:r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Supply</a:t>
            </a:r>
            <a:endParaRPr lang="en-US" altLang="zh-CN" sz="1400" dirty="0">
              <a:solidFill>
                <a:schemeClr val="bg1">
                  <a:lumMod val="85000"/>
                </a:schemeClr>
              </a:solidFill>
              <a:latin typeface="Swis721 Cn BT" panose="020B0506020202030204" charset="0"/>
              <a:cs typeface="Swis721 Cn BT" panose="020B0506020202030204" charset="0"/>
              <a:sym typeface="+mn-ea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2022475" y="973455"/>
            <a:ext cx="5092700" cy="1460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7114540" y="982980"/>
            <a:ext cx="0" cy="25082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文本框 1"/>
          <p:cNvSpPr txBox="1"/>
          <p:nvPr/>
        </p:nvSpPr>
        <p:spPr>
          <a:xfrm>
            <a:off x="224898" y="1102373"/>
            <a:ext cx="1998980" cy="3371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1600" b="1" dirty="0">
                <a:solidFill>
                  <a:srgbClr val="FF0000"/>
                </a:solidFill>
                <a:latin typeface="DIN" charset="0"/>
                <a:cs typeface="DIN" charset="0"/>
                <a:sym typeface="+mn-ea"/>
              </a:rPr>
              <a:t>YSL100B</a:t>
            </a:r>
            <a:r>
              <a:rPr lang="en-US" altLang="zh-CN" sz="1600" b="1" dirty="0">
                <a:solidFill>
                  <a:schemeClr val="tx1"/>
                </a:solidFill>
                <a:latin typeface="DIN" charset="0"/>
                <a:cs typeface="DIN" charset="0"/>
                <a:sym typeface="+mn-ea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DIN" charset="0"/>
                <a:cs typeface="DIN" charset="0"/>
                <a:sym typeface="+mn-ea"/>
              </a:rPr>
              <a:t>SERIES</a:t>
            </a:r>
            <a:endParaRPr lang="en-US" altLang="zh-CN" sz="1600" dirty="0">
              <a:solidFill>
                <a:schemeClr val="tx1"/>
              </a:solidFill>
              <a:latin typeface="DIN" charset="0"/>
              <a:cs typeface="DIN" charset="0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 flipV="1">
            <a:off x="306705" y="935355"/>
            <a:ext cx="1696720" cy="57600"/>
          </a:xfrm>
          <a:prstGeom prst="rect">
            <a:avLst/>
          </a:prstGeom>
          <a:solidFill>
            <a:srgbClr val="EE2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" name="图片 6" descr="YINGJIAO-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" y="342265"/>
            <a:ext cx="1715770" cy="36830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1084580" y="4435475"/>
            <a:ext cx="2004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00" dirty="0">
                <a:ln>
                  <a:noFill/>
                </a:ln>
                <a:solidFill>
                  <a:schemeClr val="tx1"/>
                </a:solidFill>
                <a:latin typeface="Swis721 Cn BT" panose="020B0506020202030204" charset="0"/>
                <a:cs typeface="Swis721 Cn BT" panose="020B0506020202030204" charset="0"/>
              </a:rPr>
              <a:t>E</a:t>
            </a:r>
            <a:r>
              <a:rPr lang="zh-CN" altLang="en-US" sz="1000">
                <a:ln>
                  <a:noFill/>
                </a:ln>
                <a:solidFill>
                  <a:schemeClr val="tx1"/>
                </a:solidFill>
                <a:latin typeface="Swis721 Cn BT" panose="020B0506020202030204" charset="0"/>
                <a:cs typeface="Swis721 Cn BT" panose="020B0506020202030204" charset="0"/>
              </a:rPr>
              <a:t>nvironment temperature</a:t>
            </a:r>
            <a:r>
              <a:rPr lang="en-US" altLang="zh-CN" sz="1000" dirty="0">
                <a:ln>
                  <a:noFill/>
                </a:ln>
                <a:solidFill>
                  <a:schemeClr val="tx1"/>
                </a:solidFill>
                <a:latin typeface="Swis721 Cn BT" panose="020B0506020202030204" charset="0"/>
                <a:cs typeface="Swis721 Cn BT" panose="020B0506020202030204" charset="0"/>
              </a:rPr>
              <a:t>(</a:t>
            </a:r>
            <a:r>
              <a:rPr lang="en-US" altLang="en-US" sz="1000" dirty="0">
                <a:ln>
                  <a:noFill/>
                </a:ln>
                <a:solidFill>
                  <a:schemeClr val="tx1"/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℃</a:t>
            </a:r>
            <a:r>
              <a:rPr lang="en-US" altLang="zh-CN" sz="1000" dirty="0">
                <a:ln>
                  <a:noFill/>
                </a:ln>
                <a:solidFill>
                  <a:schemeClr val="tx1"/>
                </a:solidFill>
                <a:latin typeface="Swis721 Cn BT" panose="020B0506020202030204" charset="0"/>
                <a:cs typeface="Swis721 Cn BT" panose="020B0506020202030204" charset="0"/>
              </a:rPr>
              <a:t>)</a:t>
            </a:r>
            <a:endParaRPr lang="en-US" altLang="zh-CN" sz="1000" dirty="0">
              <a:ln>
                <a:noFill/>
              </a:ln>
              <a:solidFill>
                <a:schemeClr val="tx1"/>
              </a:solidFill>
              <a:latin typeface="Swis721 Cn BT" panose="020B0506020202030204" charset="0"/>
              <a:cs typeface="Swis721 Cn BT" panose="020B050602020203020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045710" y="4435475"/>
            <a:ext cx="161798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000" dirty="0">
                <a:ln>
                  <a:noFill/>
                </a:ln>
                <a:solidFill>
                  <a:schemeClr val="tx1"/>
                </a:solidFill>
                <a:latin typeface="Swis721 Cn BT" panose="020B0506020202030204" charset="0"/>
                <a:cs typeface="Swis721 Cn BT" panose="020B0506020202030204" charset="0"/>
              </a:rPr>
              <a:t>I</a:t>
            </a:r>
            <a:r>
              <a:rPr sz="1000" dirty="0">
                <a:ln>
                  <a:noFill/>
                </a:ln>
                <a:solidFill>
                  <a:schemeClr val="tx1"/>
                </a:solidFill>
                <a:latin typeface="Swis721 Cn BT" panose="020B0506020202030204" charset="0"/>
                <a:cs typeface="Swis721 Cn BT" panose="020B0506020202030204" charset="0"/>
              </a:rPr>
              <a:t>nput voltage</a:t>
            </a:r>
            <a:r>
              <a:rPr lang="en-US" sz="1000" dirty="0">
                <a:ln>
                  <a:noFill/>
                </a:ln>
                <a:solidFill>
                  <a:schemeClr val="tx1"/>
                </a:solidFill>
                <a:latin typeface="Swis721 Cn BT" panose="020B0506020202030204" charset="0"/>
                <a:cs typeface="Swis721 Cn BT" panose="020B0506020202030204" charset="0"/>
              </a:rPr>
              <a:t>(VAC)</a:t>
            </a:r>
            <a:endParaRPr lang="en-US" sz="1000" dirty="0">
              <a:ln>
                <a:noFill/>
              </a:ln>
              <a:solidFill>
                <a:schemeClr val="tx1"/>
              </a:solidFill>
              <a:latin typeface="Swis721 Cn BT" panose="020B0506020202030204" charset="0"/>
              <a:cs typeface="Swis721 Cn BT" panose="020B050602020203020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 rot="16200000">
            <a:off x="92075" y="3298825"/>
            <a:ext cx="11639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20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zh-CN" altLang="en-US" sz="120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oad </a:t>
            </a:r>
            <a:r>
              <a:rPr lang="en-US" altLang="zh-CN" sz="120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en-US" altLang="zh-CN" sz="120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 rot="16200000">
            <a:off x="3549015" y="3203575"/>
            <a:ext cx="11639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20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zh-CN" altLang="en-US" sz="120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oad </a:t>
            </a:r>
            <a:r>
              <a:rPr lang="en-US" altLang="zh-CN" sz="120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en-US" altLang="zh-CN" sz="120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55955" y="5438458"/>
            <a:ext cx="1587500" cy="27559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sz="12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Functional Diagram</a:t>
            </a:r>
            <a:endParaRPr lang="en-US" sz="1200" b="1" dirty="0">
              <a:latin typeface="Swis721 BT" panose="020B0504020202020204" charset="0"/>
              <a:cs typeface="Swis721 BT" panose="020B0504020202020204" charset="0"/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5330" y="5981700"/>
            <a:ext cx="6276975" cy="13239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55" y="2584450"/>
            <a:ext cx="2981325" cy="17049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9725" y="2522855"/>
            <a:ext cx="2705100" cy="16954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391785" y="658495"/>
            <a:ext cx="144780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  <a:latin typeface="DIN" charset="0"/>
                <a:cs typeface="DIN" charset="0"/>
                <a:sym typeface="+mn-ea"/>
              </a:rPr>
              <a:t>L</a:t>
            </a:r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ED</a:t>
            </a:r>
            <a:r>
              <a:rPr lang="zh-CN" altLang="en-US" sz="1400" dirty="0">
                <a:solidFill>
                  <a:schemeClr val="bg1">
                    <a:lumMod val="85000"/>
                  </a:schemeClr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 Power </a:t>
            </a:r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  <a:latin typeface="Swis721 Cn BT" panose="020B0506020202030204" charset="0"/>
                <a:cs typeface="Swis721 Cn BT" panose="020B0506020202030204" charset="0"/>
                <a:sym typeface="+mn-ea"/>
              </a:rPr>
              <a:t>Supply</a:t>
            </a:r>
            <a:endParaRPr lang="en-US" altLang="zh-CN" sz="1400" dirty="0">
              <a:solidFill>
                <a:schemeClr val="bg1">
                  <a:lumMod val="85000"/>
                </a:schemeClr>
              </a:solidFill>
              <a:latin typeface="Swis721 Cn BT" panose="020B0506020202030204" charset="0"/>
              <a:cs typeface="Swis721 Cn BT" panose="020B0506020202030204" charset="0"/>
              <a:sym typeface="+mn-ea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2022475" y="973455"/>
            <a:ext cx="5092700" cy="1460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7114540" y="982980"/>
            <a:ext cx="0" cy="25082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文本框 1"/>
          <p:cNvSpPr txBox="1"/>
          <p:nvPr/>
        </p:nvSpPr>
        <p:spPr>
          <a:xfrm>
            <a:off x="224898" y="1102373"/>
            <a:ext cx="1998980" cy="3371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altLang="zh-CN" sz="1600" b="1" dirty="0">
                <a:solidFill>
                  <a:srgbClr val="FF0000"/>
                </a:solidFill>
                <a:latin typeface="DIN" charset="0"/>
                <a:cs typeface="DIN" charset="0"/>
                <a:sym typeface="+mn-ea"/>
              </a:rPr>
              <a:t>YSL100B</a:t>
            </a:r>
            <a:r>
              <a:rPr lang="en-US" altLang="zh-CN" sz="1600" b="1" dirty="0">
                <a:solidFill>
                  <a:schemeClr val="tx1"/>
                </a:solidFill>
                <a:latin typeface="DIN" charset="0"/>
                <a:cs typeface="DIN" charset="0"/>
                <a:sym typeface="+mn-ea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DIN" charset="0"/>
                <a:cs typeface="DIN" charset="0"/>
                <a:sym typeface="+mn-ea"/>
              </a:rPr>
              <a:t>SERIES</a:t>
            </a:r>
            <a:endParaRPr lang="en-US" altLang="zh-CN" sz="1600" dirty="0">
              <a:solidFill>
                <a:schemeClr val="tx1"/>
              </a:solidFill>
              <a:latin typeface="DIN" charset="0"/>
              <a:cs typeface="DIN" charset="0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 flipV="1">
            <a:off x="306705" y="935355"/>
            <a:ext cx="1696720" cy="57600"/>
          </a:xfrm>
          <a:prstGeom prst="rect">
            <a:avLst/>
          </a:prstGeom>
          <a:solidFill>
            <a:srgbClr val="EE22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501015" y="1771968"/>
            <a:ext cx="14173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sz="12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Deduction curve </a:t>
            </a:r>
            <a:endParaRPr sz="1200" b="1" dirty="0">
              <a:latin typeface="Swis721 BT" panose="020B0504020202020204" charset="0"/>
              <a:cs typeface="Swis721 BT" panose="020B0504020202020204" charset="0"/>
              <a:sym typeface="+mn-ea"/>
            </a:endParaRPr>
          </a:p>
          <a:p>
            <a:pPr algn="l"/>
            <a:r>
              <a:rPr sz="12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and temperature</a:t>
            </a:r>
            <a:r>
              <a:rPr lang="en-US" sz="12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 </a:t>
            </a:r>
            <a:endParaRPr lang="en-US" sz="1200" b="1" dirty="0">
              <a:latin typeface="Swis721 BT" panose="020B0504020202020204" charset="0"/>
              <a:cs typeface="Swis721 BT" panose="020B05040202020202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250055" y="1768793"/>
            <a:ext cx="196024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sz="12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Minus output </a:t>
            </a:r>
            <a:endParaRPr sz="1200" b="1" dirty="0">
              <a:latin typeface="Swis721 BT" panose="020B0504020202020204" charset="0"/>
              <a:cs typeface="Swis721 BT" panose="020B0504020202020204" charset="0"/>
              <a:sym typeface="+mn-ea"/>
            </a:endParaRPr>
          </a:p>
          <a:p>
            <a:pPr algn="l"/>
            <a:r>
              <a:rPr sz="1200" b="1" dirty="0">
                <a:latin typeface="Swis721 BT" panose="020B0504020202020204" charset="0"/>
                <a:cs typeface="Swis721 BT" panose="020B0504020202020204" charset="0"/>
                <a:sym typeface="+mn-ea"/>
              </a:rPr>
              <a:t>and input voltage curves</a:t>
            </a:r>
            <a:endParaRPr lang="zh-CN" altLang="en-US" sz="1200" b="1" dirty="0">
              <a:latin typeface="Swis721 BT" panose="020B0504020202020204" charset="0"/>
              <a:cs typeface="Swis721 BT" panose="020B0504020202020204" charset="0"/>
              <a:sym typeface="+mn-ea"/>
            </a:endParaRPr>
          </a:p>
        </p:txBody>
      </p:sp>
      <p:pic>
        <p:nvPicPr>
          <p:cNvPr id="16" name="图片 15" descr="YINGJIAO-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" y="342265"/>
            <a:ext cx="1715770" cy="36830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4.xml><?xml version="1.0" encoding="utf-8"?>
<p:tagLst xmlns:p="http://schemas.openxmlformats.org/presentationml/2006/main">
  <p:tag name="KSO_WM_UNIT_TABLE_BEAUTIFY" val="smartTable{a1b748c6-6c16-496f-8fef-76389658dba9}"/>
  <p:tag name="TABLE_ENDDRAG_ORIGIN_RECT" val="567*1000"/>
  <p:tag name="TABLE_ENDDRAG_RECT" val="15*83*567*1000"/>
</p:tagLst>
</file>

<file path=ppt/tags/tag65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6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6420</Words>
  <Application>WPS 演示</Application>
  <PresentationFormat>宽屏</PresentationFormat>
  <Paragraphs>516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Wingdings</vt:lpstr>
      <vt:lpstr>Calibri</vt:lpstr>
      <vt:lpstr>Swis721 BT</vt:lpstr>
      <vt:lpstr>Swis721 Cn BT</vt:lpstr>
      <vt:lpstr>DIN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tutu</cp:lastModifiedBy>
  <cp:revision>251</cp:revision>
  <dcterms:created xsi:type="dcterms:W3CDTF">2019-06-19T02:08:00Z</dcterms:created>
  <dcterms:modified xsi:type="dcterms:W3CDTF">2022-03-18T02:14:46Z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7765E277ACEB448E9327C73BE4A8401E</vt:lpwstr>
  </property>
</Properties>
</file>